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60" r:id="rId3"/>
    <p:sldId id="257" r:id="rId4"/>
    <p:sldId id="258" r:id="rId5"/>
    <p:sldId id="259" r:id="rId6"/>
    <p:sldId id="261" r:id="rId7"/>
    <p:sldId id="263" r:id="rId8"/>
    <p:sldId id="262" r:id="rId9"/>
    <p:sldId id="264" r:id="rId10"/>
    <p:sldId id="266" r:id="rId11"/>
    <p:sldId id="265" r:id="rId12"/>
    <p:sldId id="268" r:id="rId13"/>
    <p:sldId id="267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0" d="100"/>
          <a:sy n="100" d="100"/>
        </p:scale>
        <p:origin x="-1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7B99E7-3DF3-E34E-AD4E-E130DA05B51B}" type="datetimeFigureOut">
              <a:rPr lang="en-US" smtClean="0"/>
              <a:t>16-04-21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7921A-7B7B-884B-B3D7-E204F9FCB7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120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 from: http://</a:t>
            </a:r>
            <a:r>
              <a:rPr lang="en-US" dirty="0" err="1" smtClean="0"/>
              <a:t>www.mayoclinic.org</a:t>
            </a:r>
            <a:r>
              <a:rPr lang="en-US" dirty="0" smtClean="0"/>
              <a:t>/diseases-conditions/peptic-ulcer/multimedia/ulcers/img-20008060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7921A-7B7B-884B-B3D7-E204F9FCB70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8390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 from: http://</a:t>
            </a:r>
            <a:r>
              <a:rPr lang="en-US" dirty="0" err="1" smtClean="0"/>
              <a:t>pennstatehershey.adam.com</a:t>
            </a:r>
            <a:r>
              <a:rPr lang="en-US" dirty="0" smtClean="0"/>
              <a:t>/</a:t>
            </a:r>
            <a:r>
              <a:rPr lang="en-US" dirty="0" err="1" smtClean="0"/>
              <a:t>content.aspx?productId</a:t>
            </a:r>
            <a:r>
              <a:rPr lang="en-US" dirty="0" smtClean="0"/>
              <a:t>=111&amp;pid=42&amp;gid=000106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7921A-7B7B-884B-B3D7-E204F9FCB70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2160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 from: http://</a:t>
            </a:r>
            <a:r>
              <a:rPr lang="en-US" dirty="0" err="1" smtClean="0"/>
              <a:t>bocaradiology.com</a:t>
            </a:r>
            <a:r>
              <a:rPr lang="en-US" dirty="0" smtClean="0"/>
              <a:t>/</a:t>
            </a:r>
            <a:r>
              <a:rPr lang="en-US" dirty="0" err="1" smtClean="0"/>
              <a:t>pet.html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7921A-7B7B-884B-B3D7-E204F9FCB70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9051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 from: http://</a:t>
            </a:r>
            <a:r>
              <a:rPr lang="en-US" dirty="0" err="1" smtClean="0"/>
              <a:t>www.healthdirect.gov.au</a:t>
            </a:r>
            <a:r>
              <a:rPr lang="en-US" dirty="0" smtClean="0"/>
              <a:t>/magnetic-resonance-imaging-</a:t>
            </a:r>
            <a:r>
              <a:rPr lang="en-US" smtClean="0"/>
              <a:t>mri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7921A-7B7B-884B-B3D7-E204F9FCB70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897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 from: http://</a:t>
            </a:r>
            <a:r>
              <a:rPr lang="en-US" dirty="0" err="1" smtClean="0"/>
              <a:t>www.webmd.com</a:t>
            </a:r>
            <a:r>
              <a:rPr lang="en-US" dirty="0" smtClean="0"/>
              <a:t>/digestive-disorders/diarrhea-causes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7921A-7B7B-884B-B3D7-E204F9FCB70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347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 from: http://</a:t>
            </a:r>
            <a:r>
              <a:rPr lang="en-US" dirty="0" err="1" smtClean="0"/>
              <a:t>www.vibharam.com</a:t>
            </a:r>
            <a:r>
              <a:rPr lang="en-US" dirty="0" smtClean="0"/>
              <a:t>/</a:t>
            </a:r>
            <a:r>
              <a:rPr lang="en-US" dirty="0" err="1" smtClean="0"/>
              <a:t>th</a:t>
            </a:r>
            <a:r>
              <a:rPr lang="en-US" dirty="0" smtClean="0"/>
              <a:t>/</a:t>
            </a:r>
            <a:r>
              <a:rPr lang="en-US" dirty="0" err="1" smtClean="0"/>
              <a:t>vibharamhospitalEN</a:t>
            </a:r>
            <a:r>
              <a:rPr lang="en-US" dirty="0" smtClean="0"/>
              <a:t>/</a:t>
            </a:r>
            <a:r>
              <a:rPr lang="en-US" dirty="0" err="1" smtClean="0"/>
              <a:t>clinic.php?id</a:t>
            </a:r>
            <a:r>
              <a:rPr lang="en-US" dirty="0" smtClean="0"/>
              <a:t>=42&amp;dep=col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7921A-7B7B-884B-B3D7-E204F9FCB70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728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 from: http://</a:t>
            </a:r>
            <a:r>
              <a:rPr lang="en-US" dirty="0" err="1" smtClean="0"/>
              <a:t>millbasindoctor.com</a:t>
            </a:r>
            <a:r>
              <a:rPr lang="en-US" dirty="0" smtClean="0"/>
              <a:t>/</a:t>
            </a:r>
            <a:r>
              <a:rPr lang="en-US" dirty="0" err="1" smtClean="0"/>
              <a:t>copd</a:t>
            </a:r>
            <a:r>
              <a:rPr lang="en-US" dirty="0" smtClean="0"/>
              <a:t>-chronic-obstructive-pulmonary-disease/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7921A-7B7B-884B-B3D7-E204F9FCB70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612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 from: http://</a:t>
            </a:r>
            <a:r>
              <a:rPr lang="en-US" dirty="0" err="1" smtClean="0"/>
              <a:t>www.google.com</a:t>
            </a:r>
            <a:r>
              <a:rPr lang="en-US" dirty="0" smtClean="0"/>
              <a:t>/patents/WO2008137805A1?cl=en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7921A-7B7B-884B-B3D7-E204F9FCB70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9915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 from: http://</a:t>
            </a:r>
            <a:r>
              <a:rPr lang="en-US" dirty="0" err="1" smtClean="0"/>
              <a:t>mylungsmylife.org</a:t>
            </a:r>
            <a:r>
              <a:rPr lang="en-US" dirty="0" smtClean="0"/>
              <a:t>/topics/group-2/difficult-to-control-asthma/what-is-bronchial-</a:t>
            </a:r>
            <a:r>
              <a:rPr lang="en-US" dirty="0" err="1" smtClean="0"/>
              <a:t>thermoplasty</a:t>
            </a:r>
            <a:r>
              <a:rPr lang="en-US" dirty="0" smtClean="0"/>
              <a:t>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7921A-7B7B-884B-B3D7-E204F9FCB70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9492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 from: https://</a:t>
            </a:r>
            <a:r>
              <a:rPr lang="en-US" dirty="0" err="1" smtClean="0"/>
              <a:t>www.azvascular.com</a:t>
            </a:r>
            <a:r>
              <a:rPr lang="en-US" dirty="0" smtClean="0"/>
              <a:t>/atherosclerosis/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7921A-7B7B-884B-B3D7-E204F9FCB70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8063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</a:t>
            </a:r>
            <a:r>
              <a:rPr lang="en-US" baseline="0" dirty="0" smtClean="0"/>
              <a:t> from: http://</a:t>
            </a:r>
            <a:r>
              <a:rPr lang="en-US" baseline="0" dirty="0" err="1" smtClean="0"/>
              <a:t>www.gasurgery.com</a:t>
            </a:r>
            <a:r>
              <a:rPr lang="en-US" baseline="0" dirty="0" smtClean="0"/>
              <a:t>/treatment-options/angioplasty-and-stenting/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7921A-7B7B-884B-B3D7-E204F9FCB70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7742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 from: http://</a:t>
            </a:r>
            <a:r>
              <a:rPr lang="en-US" dirty="0" err="1" smtClean="0"/>
              <a:t>www.lifebridgehealth.org</a:t>
            </a:r>
            <a:r>
              <a:rPr lang="en-US" dirty="0" smtClean="0"/>
              <a:t>/Cardiovascular/</a:t>
            </a:r>
            <a:r>
              <a:rPr lang="en-US" dirty="0" err="1" smtClean="0"/>
              <a:t>CardiacCatheterization.aspx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7921A-7B7B-884B-B3D7-E204F9FCB70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1288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DD68C-C3AE-134C-AEFA-D02FFDEE48A5}" type="datetimeFigureOut">
              <a:rPr lang="en-US" smtClean="0"/>
              <a:t>16-04-21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C282A-9922-4A49-9396-BC65ECC474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311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DD68C-C3AE-134C-AEFA-D02FFDEE48A5}" type="datetimeFigureOut">
              <a:rPr lang="en-US" smtClean="0"/>
              <a:t>16-04-21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C282A-9922-4A49-9396-BC65ECC474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21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DD68C-C3AE-134C-AEFA-D02FFDEE48A5}" type="datetimeFigureOut">
              <a:rPr lang="en-US" smtClean="0"/>
              <a:t>16-04-21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C282A-9922-4A49-9396-BC65ECC474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168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DD68C-C3AE-134C-AEFA-D02FFDEE48A5}" type="datetimeFigureOut">
              <a:rPr lang="en-US" smtClean="0"/>
              <a:t>16-04-21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C282A-9922-4A49-9396-BC65ECC474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465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DD68C-C3AE-134C-AEFA-D02FFDEE48A5}" type="datetimeFigureOut">
              <a:rPr lang="en-US" smtClean="0"/>
              <a:t>16-04-21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C282A-9922-4A49-9396-BC65ECC474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3229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DD68C-C3AE-134C-AEFA-D02FFDEE48A5}" type="datetimeFigureOut">
              <a:rPr lang="en-US" smtClean="0"/>
              <a:t>16-04-21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C282A-9922-4A49-9396-BC65ECC474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8076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DD68C-C3AE-134C-AEFA-D02FFDEE48A5}" type="datetimeFigureOut">
              <a:rPr lang="en-US" smtClean="0"/>
              <a:t>16-04-21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C282A-9922-4A49-9396-BC65ECC474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808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DD68C-C3AE-134C-AEFA-D02FFDEE48A5}" type="datetimeFigureOut">
              <a:rPr lang="en-US" smtClean="0"/>
              <a:t>16-04-21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C282A-9922-4A49-9396-BC65ECC474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466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DD68C-C3AE-134C-AEFA-D02FFDEE48A5}" type="datetimeFigureOut">
              <a:rPr lang="en-US" smtClean="0"/>
              <a:t>16-04-21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C282A-9922-4A49-9396-BC65ECC474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0298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DD68C-C3AE-134C-AEFA-D02FFDEE48A5}" type="datetimeFigureOut">
              <a:rPr lang="en-US" smtClean="0"/>
              <a:t>16-04-21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C282A-9922-4A49-9396-BC65ECC474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256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DD68C-C3AE-134C-AEFA-D02FFDEE48A5}" type="datetimeFigureOut">
              <a:rPr lang="en-US" smtClean="0"/>
              <a:t>16-04-21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C282A-9922-4A49-9396-BC65ECC474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952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DD68C-C3AE-134C-AEFA-D02FFDEE48A5}" type="datetimeFigureOut">
              <a:rPr lang="en-US" smtClean="0"/>
              <a:t>16-04-21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2C282A-9922-4A49-9396-BC65ECC474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971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gi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Disorders </a:t>
            </a:r>
            <a:r>
              <a:rPr lang="en-US" smtClean="0"/>
              <a:t>&amp; </a:t>
            </a:r>
            <a:r>
              <a:rPr lang="en-US" smtClean="0"/>
              <a:t>Technologies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9785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Circulatory Disorders</a:t>
            </a:r>
            <a:br>
              <a:rPr lang="en-US" dirty="0" smtClean="0"/>
            </a:br>
            <a:r>
              <a:rPr lang="en-US" dirty="0" smtClean="0"/>
              <a:t>&amp; Technologies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9013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Arteriosclerosis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h</a:t>
            </a:r>
            <a:r>
              <a:rPr lang="en-US" dirty="0" smtClean="0"/>
              <a:t>ardening of the arteries due to a variety of causes</a:t>
            </a:r>
          </a:p>
          <a:p>
            <a:r>
              <a:rPr lang="en-US" b="1" dirty="0"/>
              <a:t>a</a:t>
            </a:r>
            <a:r>
              <a:rPr lang="en-US" b="1" dirty="0" smtClean="0"/>
              <a:t>therosclerosis</a:t>
            </a:r>
            <a:r>
              <a:rPr lang="en-US" dirty="0" smtClean="0"/>
              <a:t> is the most common (hardening due to plaque)</a:t>
            </a:r>
            <a:endParaRPr lang="en-US" dirty="0"/>
          </a:p>
          <a:p>
            <a:r>
              <a:rPr lang="en-US" dirty="0" smtClean="0"/>
              <a:t>in the coronary arteries referred to as </a:t>
            </a:r>
            <a:r>
              <a:rPr lang="en-US" b="1" dirty="0" smtClean="0"/>
              <a:t>CAD</a:t>
            </a:r>
          </a:p>
        </p:txBody>
      </p:sp>
      <p:pic>
        <p:nvPicPr>
          <p:cNvPr id="5" name="Content Placeholder 4" descr="atherosclerosis-vein-problem-azvascular.jpg"/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743" b="-24743"/>
          <a:stretch/>
        </p:blipFill>
        <p:spPr>
          <a:xfrm>
            <a:off x="4485297" y="1417638"/>
            <a:ext cx="4442803" cy="4978944"/>
          </a:xfrm>
        </p:spPr>
      </p:pic>
    </p:spTree>
    <p:extLst>
      <p:ext uri="{BB962C8B-B14F-4D97-AF65-F5344CB8AC3E}">
        <p14:creationId xmlns:p14="http://schemas.microsoft.com/office/powerpoint/2010/main" val="17059370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Angioplasty</a:t>
            </a:r>
            <a:endParaRPr lang="en-US" dirty="0"/>
          </a:p>
        </p:txBody>
      </p:sp>
      <p:pic>
        <p:nvPicPr>
          <p:cNvPr id="6" name="Content Placeholder 5" descr="b-and-s_angioplasty_1.gif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3" b="540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136005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Cardiac Catheterization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lso known as cardiac angiography</a:t>
            </a:r>
          </a:p>
          <a:p>
            <a:r>
              <a:rPr lang="en-US" dirty="0"/>
              <a:t>i</a:t>
            </a:r>
            <a:r>
              <a:rPr lang="en-US" dirty="0" smtClean="0"/>
              <a:t>nsertion of a catheter into the coronary arteries to inject dye to take an </a:t>
            </a:r>
            <a:r>
              <a:rPr lang="en-US" b="1" dirty="0" smtClean="0"/>
              <a:t>angiogram</a:t>
            </a:r>
            <a:r>
              <a:rPr lang="en-US" dirty="0" smtClean="0"/>
              <a:t> (and X-ray image of the blood vessels)</a:t>
            </a:r>
            <a:endParaRPr lang="en-US" b="1" dirty="0"/>
          </a:p>
        </p:txBody>
      </p:sp>
      <p:pic>
        <p:nvPicPr>
          <p:cNvPr id="5" name="Content Placeholder 4" descr="CardiacCatheterization-lg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042" b="-2004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061078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Scans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3239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CT scan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/>
              <a:t>c</a:t>
            </a:r>
            <a:r>
              <a:rPr lang="en-US" b="1" dirty="0" smtClean="0"/>
              <a:t>omputerized tomography (CT) scan</a:t>
            </a:r>
            <a:r>
              <a:rPr lang="en-US" dirty="0" smtClean="0"/>
              <a:t> produces cross-sectional images using X-rays</a:t>
            </a:r>
          </a:p>
          <a:p>
            <a:r>
              <a:rPr lang="en-US" dirty="0" smtClean="0"/>
              <a:t>can create images of soft tissues</a:t>
            </a:r>
            <a:endParaRPr lang="en-US" dirty="0"/>
          </a:p>
        </p:txBody>
      </p:sp>
      <p:pic>
        <p:nvPicPr>
          <p:cNvPr id="7" name="Content Placeholder 6" descr="19237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042" b="-2004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644176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PET Scan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/>
              <a:t>p</a:t>
            </a:r>
            <a:r>
              <a:rPr lang="en-US" b="1" dirty="0" smtClean="0"/>
              <a:t>ositron emission tomography (PET) scan</a:t>
            </a:r>
            <a:r>
              <a:rPr lang="en-US" dirty="0" smtClean="0"/>
              <a:t> uses a radioactive tracer to create images of the body</a:t>
            </a:r>
            <a:endParaRPr lang="en-US" b="1" dirty="0"/>
          </a:p>
        </p:txBody>
      </p:sp>
      <p:pic>
        <p:nvPicPr>
          <p:cNvPr id="5" name="Content Placeholder 4" descr="pet2.gif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4" r="306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923828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MRI scan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/>
              <a:t>m</a:t>
            </a:r>
            <a:r>
              <a:rPr lang="en-US" b="1" dirty="0" smtClean="0"/>
              <a:t>agnetic resonance imaging (MRI) scan</a:t>
            </a:r>
            <a:r>
              <a:rPr lang="en-US" dirty="0" smtClean="0"/>
              <a:t> uses radio waves &amp; a large magnet to produce images</a:t>
            </a:r>
            <a:endParaRPr lang="en-US" b="1" dirty="0"/>
          </a:p>
        </p:txBody>
      </p:sp>
      <p:pic>
        <p:nvPicPr>
          <p:cNvPr id="5" name="Content Placeholder 4" descr="MRI_scan_cr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4051" b="-340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663292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Digestive Disorders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4949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Ulcers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l</a:t>
            </a:r>
            <a:r>
              <a:rPr lang="en-US" dirty="0" smtClean="0"/>
              <a:t>esions in the epithelial tissue of an organ such as the stomach</a:t>
            </a:r>
          </a:p>
          <a:p>
            <a:r>
              <a:rPr lang="en-US" dirty="0"/>
              <a:t>c</a:t>
            </a:r>
            <a:r>
              <a:rPr lang="en-US" dirty="0" smtClean="0"/>
              <a:t>aused by bacterium </a:t>
            </a:r>
            <a:r>
              <a:rPr lang="en-US" i="1" dirty="0" err="1" smtClean="0"/>
              <a:t>Heliobacter</a:t>
            </a:r>
            <a:r>
              <a:rPr lang="en-US" i="1" dirty="0" smtClean="0"/>
              <a:t> pylori</a:t>
            </a:r>
            <a:endParaRPr lang="en-US" dirty="0"/>
          </a:p>
        </p:txBody>
      </p:sp>
      <p:pic>
        <p:nvPicPr>
          <p:cNvPr id="6" name="Content Placeholder 5" descr="ds00242_ ds00958_im02752_r7_ulcersthu_jpg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844" b="-2284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688270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Diarrhea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l</a:t>
            </a:r>
            <a:r>
              <a:rPr lang="en-US" dirty="0" smtClean="0"/>
              <a:t>oose or watery feces</a:t>
            </a:r>
          </a:p>
          <a:p>
            <a:r>
              <a:rPr lang="en-US" dirty="0" smtClean="0"/>
              <a:t>a protective mechanism to quickly eliminate an infecting agent or foreign substance from the GI tract</a:t>
            </a:r>
            <a:endParaRPr lang="en-US" dirty="0"/>
          </a:p>
        </p:txBody>
      </p:sp>
      <p:pic>
        <p:nvPicPr>
          <p:cNvPr id="5" name="Content Placeholder 4" descr="diarrhea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11" b="-61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141167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Endoscopy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</a:t>
            </a:r>
            <a:r>
              <a:rPr lang="en-US" dirty="0" smtClean="0"/>
              <a:t>rocedure using an </a:t>
            </a:r>
            <a:r>
              <a:rPr lang="en-US" b="1" dirty="0" smtClean="0"/>
              <a:t>endoscope</a:t>
            </a:r>
            <a:r>
              <a:rPr lang="en-US" dirty="0" smtClean="0"/>
              <a:t> to look inside the body</a:t>
            </a:r>
          </a:p>
          <a:p>
            <a:r>
              <a:rPr lang="en-US" dirty="0"/>
              <a:t>c</a:t>
            </a:r>
            <a:r>
              <a:rPr lang="en-US" dirty="0" smtClean="0"/>
              <a:t>an enter through a natural body opening (mouth, anus) or a small incision into the body cavity</a:t>
            </a:r>
          </a:p>
          <a:p>
            <a:r>
              <a:rPr lang="en-US" dirty="0"/>
              <a:t>c</a:t>
            </a:r>
            <a:r>
              <a:rPr lang="en-US" dirty="0" smtClean="0"/>
              <a:t>an be used to perform surgeries.</a:t>
            </a:r>
            <a:endParaRPr lang="en-US" dirty="0"/>
          </a:p>
        </p:txBody>
      </p:sp>
      <p:pic>
        <p:nvPicPr>
          <p:cNvPr id="9" name="Content Placeholder 8" descr="Endo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56" r="2025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357651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Respiratory Diseases &amp; Technology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4032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COPD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c</a:t>
            </a:r>
            <a:r>
              <a:rPr lang="en-US" dirty="0" smtClean="0"/>
              <a:t>hronic obstructive pulmonary disease (COPD) is a progressive disease that combines </a:t>
            </a:r>
            <a:r>
              <a:rPr lang="en-US" b="1" dirty="0" smtClean="0"/>
              <a:t>bronchitis</a:t>
            </a:r>
            <a:r>
              <a:rPr lang="en-US" dirty="0" smtClean="0"/>
              <a:t> &amp; </a:t>
            </a:r>
            <a:r>
              <a:rPr lang="en-US" b="1" dirty="0" smtClean="0"/>
              <a:t>emphysema</a:t>
            </a:r>
          </a:p>
          <a:p>
            <a:r>
              <a:rPr lang="en-US" dirty="0" smtClean="0"/>
              <a:t>no cure, but it can be managed with medications, etc.</a:t>
            </a:r>
            <a:endParaRPr lang="en-US" dirty="0"/>
          </a:p>
        </p:txBody>
      </p:sp>
      <p:pic>
        <p:nvPicPr>
          <p:cNvPr id="7" name="Content Placeholder 6" descr="tai-chi-therapy-copd_29812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541" b="-1754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621737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FLAP Inhibitors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i</a:t>
            </a:r>
            <a:r>
              <a:rPr lang="en-US" dirty="0" smtClean="0"/>
              <a:t>nflammation in the respiratory tract involves FLAP (5-lipoxygenase activating protein)</a:t>
            </a:r>
          </a:p>
          <a:p>
            <a:r>
              <a:rPr lang="en-US" b="1" dirty="0" smtClean="0"/>
              <a:t>FLAP inhibitors </a:t>
            </a:r>
            <a:r>
              <a:rPr lang="en-US" dirty="0" smtClean="0"/>
              <a:t>are category of drugs that bind to FLAP, preventing inflammation</a:t>
            </a:r>
          </a:p>
          <a:p>
            <a:endParaRPr lang="en-US" dirty="0"/>
          </a:p>
        </p:txBody>
      </p:sp>
      <p:pic>
        <p:nvPicPr>
          <p:cNvPr id="5" name="Content Placeholder 4" descr="imgf000100_0001.pn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19" r="258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002977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Bronchial </a:t>
            </a:r>
            <a:r>
              <a:rPr lang="en-US" dirty="0" err="1" smtClean="0"/>
              <a:t>Thermoplasty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uses a bronchoscope &amp; radio waves to heat and reduce the thickness of the muscles surrounding the bronchioles (so that they constrict less during asthma attacks)</a:t>
            </a:r>
            <a:endParaRPr lang="en-US" dirty="0"/>
          </a:p>
        </p:txBody>
      </p:sp>
      <p:pic>
        <p:nvPicPr>
          <p:cNvPr id="5" name="Content Placeholder 4" descr="bronchoplasty_IMG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034" b="-60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226135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532</Words>
  <Application>Microsoft Macintosh PowerPoint</Application>
  <PresentationFormat>On-screen Show (4:3)</PresentationFormat>
  <Paragraphs>62</Paragraphs>
  <Slides>17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Disorders &amp; Technologies</vt:lpstr>
      <vt:lpstr>Digestive Disorders</vt:lpstr>
      <vt:lpstr>Ulcers</vt:lpstr>
      <vt:lpstr>Diarrhea</vt:lpstr>
      <vt:lpstr>Endoscopy</vt:lpstr>
      <vt:lpstr>Respiratory Diseases &amp; Technology</vt:lpstr>
      <vt:lpstr>COPD</vt:lpstr>
      <vt:lpstr>FLAP Inhibitors</vt:lpstr>
      <vt:lpstr>Bronchial Thermoplasty</vt:lpstr>
      <vt:lpstr>Circulatory Disorders &amp; Technologies</vt:lpstr>
      <vt:lpstr>Arteriosclerosis</vt:lpstr>
      <vt:lpstr>Angioplasty</vt:lpstr>
      <vt:lpstr>Cardiac Catheterization</vt:lpstr>
      <vt:lpstr>Scans</vt:lpstr>
      <vt:lpstr>CT scan</vt:lpstr>
      <vt:lpstr>PET Scan</vt:lpstr>
      <vt:lpstr>MRI scan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Disorders</dc:title>
  <dc:creator>rubina khan</dc:creator>
  <cp:lastModifiedBy>rubina khan</cp:lastModifiedBy>
  <cp:revision>70</cp:revision>
  <dcterms:created xsi:type="dcterms:W3CDTF">2016-04-21T17:23:44Z</dcterms:created>
  <dcterms:modified xsi:type="dcterms:W3CDTF">2016-04-22T00:40:26Z</dcterms:modified>
</cp:coreProperties>
</file>